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74" r:id="rId12"/>
    <p:sldId id="265" r:id="rId13"/>
    <p:sldId id="268" r:id="rId14"/>
    <p:sldId id="275" r:id="rId15"/>
    <p:sldId id="269" r:id="rId16"/>
    <p:sldId id="271" r:id="rId17"/>
    <p:sldId id="270" r:id="rId18"/>
    <p:sldId id="273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5"/>
    <p:restoredTop sz="94631"/>
  </p:normalViewPr>
  <p:slideViewPr>
    <p:cSldViewPr snapToGrid="0" snapToObjects="1">
      <p:cViewPr>
        <p:scale>
          <a:sx n="68" d="100"/>
          <a:sy n="68" d="100"/>
        </p:scale>
        <p:origin x="840" y="9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179AA-EC74-7245-A5D6-B3305305EBE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5841F-27D9-5546-9554-7B8D2826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5841F-27D9-5546-9554-7B8D28268E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3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A3A3FC27-1F4B-AE4D-80E6-662B418EA64C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660D7DD2-1468-1744-8083-C140ACE53F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Selection for Pion </a:t>
            </a:r>
            <a:r>
              <a:rPr lang="en-US" dirty="0" err="1"/>
              <a:t>Photoproduction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 smtClean="0"/>
              <a:t>J. Landay</a:t>
            </a:r>
            <a:r>
              <a:rPr lang="en-US" dirty="0" smtClean="0"/>
              <a:t>, M. </a:t>
            </a:r>
            <a:r>
              <a:rPr lang="en-US" dirty="0" err="1" smtClean="0"/>
              <a:t>Döring</a:t>
            </a:r>
            <a:r>
              <a:rPr lang="en-US" dirty="0" smtClean="0"/>
              <a:t>, C. </a:t>
            </a:r>
            <a:r>
              <a:rPr lang="en-US" dirty="0" err="1" smtClean="0"/>
              <a:t>Fernández</a:t>
            </a:r>
            <a:r>
              <a:rPr lang="en-US" dirty="0" smtClean="0"/>
              <a:t> </a:t>
            </a:r>
            <a:r>
              <a:rPr lang="en-US" dirty="0" err="1" smtClean="0"/>
              <a:t>Ramírez</a:t>
            </a:r>
            <a:r>
              <a:rPr lang="en-US" dirty="0" smtClean="0"/>
              <a:t>, B. Hu, and R. Molina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4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How to determine range of </a:t>
            </a:r>
            <a:r>
              <a:rPr lang="en-US" sz="2500" dirty="0" err="1" smtClean="0"/>
              <a:t>λ</a:t>
            </a:r>
            <a:r>
              <a:rPr lang="en-US" sz="2500" dirty="0" smtClean="0"/>
              <a:t>?</a:t>
            </a:r>
            <a:endParaRPr lang="en-US" sz="2500" dirty="0"/>
          </a:p>
        </p:txBody>
      </p:sp>
      <p:pic>
        <p:nvPicPr>
          <p:cNvPr id="5" name="Picture 4" descr="Screen Shot 2016-10-08 at 3.0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2578" r="2241"/>
          <a:stretch/>
        </p:blipFill>
        <p:spPr>
          <a:xfrm>
            <a:off x="1654190" y="1905116"/>
            <a:ext cx="5848151" cy="4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Why the test error rises again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0-10 at 10.38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6"/>
          <a:stretch/>
        </p:blipFill>
        <p:spPr>
          <a:xfrm>
            <a:off x="160773" y="1223033"/>
            <a:ext cx="8886752" cy="539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One Sigma Rule</a:t>
            </a:r>
            <a:endParaRPr lang="en-US" sz="2500" dirty="0"/>
          </a:p>
        </p:txBody>
      </p:sp>
      <p:pic>
        <p:nvPicPr>
          <p:cNvPr id="4" name="Picture 3" descr="Screen Shot 2016-10-08 at 3.23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30" y="2041074"/>
            <a:ext cx="6800563" cy="42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Toy Model Results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5162550" y="2163518"/>
            <a:ext cx="34449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Blue: True </a:t>
            </a:r>
            <a:r>
              <a:rPr lang="en-US" dirty="0" smtClean="0"/>
              <a:t>Solution, 9 parameters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Purple</a:t>
            </a:r>
            <a:r>
              <a:rPr lang="en-US" dirty="0"/>
              <a:t>: </a:t>
            </a:r>
            <a:r>
              <a:rPr lang="en-US" dirty="0" err="1"/>
              <a:t>λ</a:t>
            </a:r>
            <a:r>
              <a:rPr lang="en-US" dirty="0"/>
              <a:t>=0</a:t>
            </a:r>
            <a:r>
              <a:rPr lang="en-US" dirty="0" smtClean="0"/>
              <a:t>, </a:t>
            </a:r>
            <a:r>
              <a:rPr lang="en-US" dirty="0" smtClean="0"/>
              <a:t>46 parameters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Red: </a:t>
            </a:r>
            <a:r>
              <a:rPr lang="en-US" dirty="0" err="1" smtClean="0"/>
              <a:t>λ</a:t>
            </a:r>
            <a:r>
              <a:rPr lang="en-US" dirty="0" smtClean="0"/>
              <a:t>=2.6, </a:t>
            </a:r>
            <a:r>
              <a:rPr lang="en-US" dirty="0" smtClean="0"/>
              <a:t>10 parameters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230659"/>
            <a:ext cx="4622800" cy="54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1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66" y="1748331"/>
            <a:ext cx="5030455" cy="4717557"/>
          </a:xfrm>
        </p:spPr>
      </p:pic>
    </p:spTree>
    <p:extLst>
      <p:ext uri="{BB962C8B-B14F-4D97-AF65-F5344CB8AC3E}">
        <p14:creationId xmlns:p14="http://schemas.microsoft.com/office/powerpoint/2010/main" val="68032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Differential Cross Section</a:t>
            </a:r>
            <a:endParaRPr lang="en-US" sz="2500" dirty="0"/>
          </a:p>
        </p:txBody>
      </p:sp>
      <p:pic>
        <p:nvPicPr>
          <p:cNvPr id="5" name="Picture 4" descr="dsigmadomeg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83" y="1584008"/>
            <a:ext cx="4900312" cy="49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Target Polarization</a:t>
            </a:r>
            <a:endParaRPr lang="en-US" sz="2500" dirty="0"/>
          </a:p>
        </p:txBody>
      </p:sp>
      <p:pic>
        <p:nvPicPr>
          <p:cNvPr id="4" name="Picture 3" descr="Sigma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63"/>
          <a:stretch/>
        </p:blipFill>
        <p:spPr>
          <a:xfrm>
            <a:off x="2690664" y="1584008"/>
            <a:ext cx="4182048" cy="497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6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Beam Asymmetry</a:t>
            </a:r>
            <a:endParaRPr lang="en-US" sz="2500" dirty="0"/>
          </a:p>
        </p:txBody>
      </p:sp>
      <p:pic>
        <p:nvPicPr>
          <p:cNvPr id="5" name="Picture 4" descr="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89" y="1584008"/>
            <a:ext cx="4033325" cy="483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creen Shot 2016-10-10 at 10.36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9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 smtClean="0"/>
              <a:t>Conclusions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LASSO provides automatized </a:t>
            </a:r>
            <a:r>
              <a:rPr lang="en-US" dirty="0"/>
              <a:t>method to scan larges classes of models and select </a:t>
            </a:r>
            <a:r>
              <a:rPr lang="en-US" dirty="0" smtClean="0"/>
              <a:t>the simplest one</a:t>
            </a:r>
            <a:endParaRPr lang="en-US" dirty="0"/>
          </a:p>
          <a:p>
            <a:r>
              <a:rPr lang="en-US" dirty="0"/>
              <a:t>In the case of pion photo-production LASSO </a:t>
            </a:r>
            <a:r>
              <a:rPr lang="en-US" dirty="0" smtClean="0"/>
              <a:t>fit results </a:t>
            </a:r>
            <a:r>
              <a:rPr lang="en-US" dirty="0"/>
              <a:t>provide optimal accuracy and </a:t>
            </a:r>
            <a:r>
              <a:rPr lang="en-US" dirty="0" smtClean="0"/>
              <a:t>predictability.</a:t>
            </a:r>
          </a:p>
          <a:p>
            <a:r>
              <a:rPr lang="en-US" dirty="0" smtClean="0"/>
              <a:t>LASSO has great potential to be used to look at resonance data and address missing </a:t>
            </a:r>
            <a:r>
              <a:rPr lang="en-US" smtClean="0"/>
              <a:t>resonance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1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Problem: How to fit all of the data?</a:t>
            </a:r>
            <a:endParaRPr lang="en-US" sz="2500" dirty="0"/>
          </a:p>
        </p:txBody>
      </p:sp>
      <p:pic>
        <p:nvPicPr>
          <p:cNvPr id="3" name="Picture 2" descr="data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8" b="1284"/>
          <a:stretch/>
        </p:blipFill>
        <p:spPr>
          <a:xfrm>
            <a:off x="1795156" y="1813027"/>
            <a:ext cx="5555275" cy="4416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8111" y="6135202"/>
            <a:ext cx="5169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Source: S</a:t>
            </a:r>
            <a:r>
              <a:rPr lang="en-US" sz="1200" dirty="0"/>
              <a:t>. Schumann et al. [A2 Collaboration], Phys. Lett. B 750, 252 (2015).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974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How we choose to parameterize…</a:t>
            </a:r>
            <a:r>
              <a:rPr lang="en-US" sz="2500" dirty="0" err="1" smtClean="0"/>
              <a:t>Multipoles</a:t>
            </a:r>
            <a:r>
              <a:rPr lang="en-US" sz="2500" dirty="0" smtClean="0"/>
              <a:t>!</a:t>
            </a:r>
            <a:endParaRPr lang="en-US" sz="2500" dirty="0"/>
          </a:p>
        </p:txBody>
      </p:sp>
      <p:pic>
        <p:nvPicPr>
          <p:cNvPr id="4" name="Picture 3" descr="Screen Shot 2016-10-08 at 3.31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82" y="1948820"/>
            <a:ext cx="4517214" cy="3355018"/>
          </a:xfrm>
          <a:prstGeom prst="rect">
            <a:avLst/>
          </a:prstGeom>
        </p:spPr>
      </p:pic>
      <p:pic>
        <p:nvPicPr>
          <p:cNvPr id="5" name="Picture 4" descr="Screen Shot 2016-10-08 at 3.3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5" y="5303838"/>
            <a:ext cx="7366000" cy="69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113" y="2229556"/>
            <a:ext cx="307922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 to note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 angular dependence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Energy-dependent parameterization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All observables can be expressed as bilinear superposition of </a:t>
            </a:r>
            <a:r>
              <a:rPr lang="en-US" dirty="0" err="1" smtClean="0"/>
              <a:t>multipoles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355270" y="5555676"/>
            <a:ext cx="325996" cy="319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0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Different models can give satisfactory fits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5337933" y="2342444"/>
            <a:ext cx="33262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solutions pass Pearson’s Chi-Squared test.</a:t>
            </a:r>
          </a:p>
          <a:p>
            <a:endParaRPr lang="en-US" dirty="0"/>
          </a:p>
          <a:p>
            <a:r>
              <a:rPr lang="en-US" dirty="0" smtClean="0"/>
              <a:t>Orange Solution- 23parameters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Solution – </a:t>
            </a:r>
            <a:r>
              <a:rPr lang="en-US" dirty="0" smtClean="0"/>
              <a:t>13parameters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36750"/>
            <a:ext cx="4457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527725"/>
            <a:ext cx="7345362" cy="1339850"/>
          </a:xfrm>
        </p:spPr>
        <p:txBody>
          <a:bodyPr>
            <a:normAutofit/>
          </a:bodyPr>
          <a:lstStyle/>
          <a:p>
            <a:r>
              <a:rPr lang="en-US" sz="2500" dirty="0" smtClean="0"/>
              <a:t>Solution— The LASSO</a:t>
            </a:r>
            <a:r>
              <a:rPr lang="en-US" sz="2500" dirty="0" smtClean="0"/>
              <a:t/>
            </a:r>
            <a:br>
              <a:rPr lang="en-US" sz="2500" dirty="0" smtClean="0"/>
            </a:br>
            <a:endParaRPr lang="en-US" sz="2500" dirty="0"/>
          </a:p>
        </p:txBody>
      </p:sp>
      <p:pic>
        <p:nvPicPr>
          <p:cNvPr id="4" name="Picture 3" descr="Screen Shot 2016-10-08 at 3.03.2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6" b="13805"/>
          <a:stretch/>
        </p:blipFill>
        <p:spPr>
          <a:xfrm>
            <a:off x="535088" y="1867575"/>
            <a:ext cx="8075411" cy="4323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06441" y="1775251"/>
            <a:ext cx="939034" cy="33406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4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Lasso cont.</a:t>
            </a:r>
            <a:endParaRPr lang="en-US" sz="2500" dirty="0"/>
          </a:p>
        </p:txBody>
      </p:sp>
      <p:pic>
        <p:nvPicPr>
          <p:cNvPr id="4" name="Picture 3" descr="Screen Shot 2016-10-08 at 3.0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24" y="1673688"/>
            <a:ext cx="6146675" cy="4617551"/>
          </a:xfrm>
          <a:prstGeom prst="rect">
            <a:avLst/>
          </a:prstGeom>
        </p:spPr>
      </p:pic>
      <p:pic>
        <p:nvPicPr>
          <p:cNvPr id="7" name="Picture 6" descr="Screen Shot 2016-10-08 at 3.0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300" y="3175000"/>
            <a:ext cx="3565508" cy="342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84874" y="1673688"/>
            <a:ext cx="733525" cy="36048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Parameters go to 0</a:t>
            </a:r>
            <a:endParaRPr lang="en-US" sz="2500" dirty="0"/>
          </a:p>
        </p:txBody>
      </p:sp>
      <p:pic>
        <p:nvPicPr>
          <p:cNvPr id="4" name="Picture 3" descr="Screen Shot 2016-10-08 at 3.0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91" y="1897834"/>
            <a:ext cx="6141331" cy="45911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15172" y="1897834"/>
            <a:ext cx="609833" cy="27859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14624" y="5177518"/>
            <a:ext cx="113393" cy="10432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43096" y="5177518"/>
            <a:ext cx="113393" cy="10432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6-10-11 at 12.17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46" y="244158"/>
            <a:ext cx="4905825" cy="12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Lasso on </a:t>
            </a:r>
            <a:r>
              <a:rPr lang="en-US" sz="2500" dirty="0" err="1" smtClean="0"/>
              <a:t>Photoproduction</a:t>
            </a:r>
            <a:r>
              <a:rPr lang="en-US" sz="2500" dirty="0" smtClean="0"/>
              <a:t> data</a:t>
            </a:r>
            <a:endParaRPr lang="en-US" sz="2500" dirty="0"/>
          </a:p>
        </p:txBody>
      </p:sp>
      <p:pic>
        <p:nvPicPr>
          <p:cNvPr id="4" name="Picture 3" descr="Screen Shot 2016-10-09 at 10.5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85" y="1704577"/>
            <a:ext cx="6984362" cy="4394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0373" y="6122101"/>
            <a:ext cx="536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Red- Non-Zero Parameters     Gray- Zero-Parameters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How to decide best value of </a:t>
            </a:r>
            <a:r>
              <a:rPr lang="en-US" sz="2500" dirty="0" err="1"/>
              <a:t>λ</a:t>
            </a:r>
            <a:r>
              <a:rPr lang="en-US" sz="25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013" y="1600200"/>
            <a:ext cx="8229600" cy="4525963"/>
          </a:xfrm>
        </p:spPr>
        <p:txBody>
          <a:bodyPr/>
          <a:lstStyle/>
          <a:p>
            <a:r>
              <a:rPr lang="en-US" dirty="0" smtClean="0"/>
              <a:t>AIC = 2k + χ</a:t>
            </a:r>
            <a:r>
              <a:rPr lang="en-US" baseline="30000" dirty="0" smtClean="0"/>
              <a:t>2 </a:t>
            </a:r>
            <a:r>
              <a:rPr lang="en-US" dirty="0" smtClean="0"/>
              <a:t>, k = number of parameters</a:t>
            </a:r>
          </a:p>
          <a:p>
            <a:r>
              <a:rPr lang="en-US" dirty="0" err="1" smtClean="0"/>
              <a:t>AICc</a:t>
            </a:r>
            <a:r>
              <a:rPr lang="en-US" dirty="0" smtClean="0"/>
              <a:t>= AIC + 2k(k+1)/(n-k-1) , n= number of data points</a:t>
            </a:r>
          </a:p>
          <a:p>
            <a:r>
              <a:rPr lang="en-US" dirty="0" smtClean="0"/>
              <a:t>BIC =k*</a:t>
            </a:r>
            <a:r>
              <a:rPr lang="en-US" dirty="0" err="1" smtClean="0"/>
              <a:t>ln</a:t>
            </a:r>
            <a:r>
              <a:rPr lang="en-US" dirty="0" smtClean="0"/>
              <a:t>(n) </a:t>
            </a:r>
            <a:r>
              <a:rPr lang="en-US" dirty="0"/>
              <a:t>+ χ</a:t>
            </a:r>
            <a:r>
              <a:rPr lang="en-US" baseline="30000" dirty="0"/>
              <a:t>2 </a:t>
            </a:r>
            <a:endParaRPr lang="en-US" dirty="0"/>
          </a:p>
        </p:txBody>
      </p:sp>
      <p:pic>
        <p:nvPicPr>
          <p:cNvPr id="4" name="Picture 3" descr="Screen Shot 2016-10-08 at 3.12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79" y="3139445"/>
            <a:ext cx="5032555" cy="3116937"/>
          </a:xfrm>
          <a:prstGeom prst="rect">
            <a:avLst/>
          </a:prstGeom>
        </p:spPr>
      </p:pic>
      <p:pic>
        <p:nvPicPr>
          <p:cNvPr id="5" name="Picture 4" descr="Screen Shot 2016-10-10 at 10.31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2" y="3713327"/>
            <a:ext cx="3575047" cy="225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4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231</TotalTime>
  <Words>259</Words>
  <Application>Microsoft Macintosh PowerPoint</Application>
  <PresentationFormat>On-screen Show (4:3)</PresentationFormat>
  <Paragraphs>49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Brush Script MT</vt:lpstr>
      <vt:lpstr>Calibri</vt:lpstr>
      <vt:lpstr>Calisto MT</vt:lpstr>
      <vt:lpstr>Arial</vt:lpstr>
      <vt:lpstr>Capital</vt:lpstr>
      <vt:lpstr>Model Selection for Pion Photoproduction </vt:lpstr>
      <vt:lpstr>Problem: How to fit all of the data?</vt:lpstr>
      <vt:lpstr>How we choose to parameterize…Multipoles!</vt:lpstr>
      <vt:lpstr>Different models can give satisfactory fits</vt:lpstr>
      <vt:lpstr>Solution— The LASSO </vt:lpstr>
      <vt:lpstr>Lasso cont.</vt:lpstr>
      <vt:lpstr>Parameters go to 0</vt:lpstr>
      <vt:lpstr>Lasso on Photoproduction data</vt:lpstr>
      <vt:lpstr>How to decide best value of λ?</vt:lpstr>
      <vt:lpstr>How to determine range of λ?</vt:lpstr>
      <vt:lpstr>Why the test error rises again</vt:lpstr>
      <vt:lpstr>One Sigma Rule</vt:lpstr>
      <vt:lpstr>Toy Model Results</vt:lpstr>
      <vt:lpstr>Real Data</vt:lpstr>
      <vt:lpstr>Differential Cross Section</vt:lpstr>
      <vt:lpstr>Target Polarization</vt:lpstr>
      <vt:lpstr>Beam Asymmetry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Selection for Pion Photoproduction </dc:title>
  <dc:creator>Justin Landay</dc:creator>
  <cp:lastModifiedBy>Justin Landay</cp:lastModifiedBy>
  <cp:revision>27</cp:revision>
  <dcterms:created xsi:type="dcterms:W3CDTF">2016-10-07T01:35:18Z</dcterms:created>
  <dcterms:modified xsi:type="dcterms:W3CDTF">2017-01-19T16:26:07Z</dcterms:modified>
</cp:coreProperties>
</file>